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7" r:id="rId8"/>
    <p:sldId id="268" r:id="rId9"/>
    <p:sldId id="269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FF0000"/>
    <a:srgbClr val="000099"/>
    <a:srgbClr val="660033"/>
    <a:srgbClr val="000066"/>
    <a:srgbClr val="14425D"/>
    <a:srgbClr val="FF0066"/>
    <a:srgbClr val="03034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21" autoAdjust="0"/>
    <p:restoredTop sz="94660"/>
  </p:normalViewPr>
  <p:slideViewPr>
    <p:cSldViewPr>
      <p:cViewPr>
        <p:scale>
          <a:sx n="80" d="100"/>
          <a:sy n="80" d="100"/>
        </p:scale>
        <p:origin x="-972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4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AC095-0556-43D3-BB5F-ABB3FF8A646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D532E-B4A2-4A2C-A0B0-4624DED209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8B84E-2CD1-4A4B-8370-18C6D90DABC2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EB23E-C2BB-4E88-959F-31F1957FA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56CDF-FB37-417A-AD7B-19B5FEFF57F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53DE7-D2D7-4423-A5E5-5E6CFEA68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FA2E8-9078-4083-954B-4AF31E0BF627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1A570-7D6D-4B83-A64A-3D95C9596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87BE5-DB87-48E0-81E4-BAC4E929E34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5A253-B72C-4763-843B-EE460B5E5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63248-5134-4916-BE43-C4EFBF261486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B23BE-DD62-48BB-BF9B-1D7387571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04264-A446-4BDB-9717-F68450264E7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A4A3B-35B0-4154-907A-2744261AE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39BC2-BBFE-4908-AC7D-75648421EDD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51301-3ADA-4B45-AF61-12E74FE0CA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0F4CC-D0CA-4549-9C9A-A490ABF57EAB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44A71-5763-4B56-865A-1147E8DA8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66441-8907-4960-B049-9F9FB8FB062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128A-AC59-457B-944C-08543E9C4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D1CAB-28C3-4776-81C8-722663475DD8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73CD1-D03B-43EB-8707-7DD1CD472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8B510-286C-45E9-A14E-CA3C757B35E3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F25B7-C9FA-40F9-BE8B-ABED9EFF2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137150-16F5-4C02-B213-587C259B8E3B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7DC781-5250-4FC2-9992-895148883B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8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450" y="27856"/>
            <a:ext cx="8784976" cy="288032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Переходные процессы </a:t>
            </a: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в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 электроэнергетических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системах»</a:t>
            </a:r>
            <a:endParaRPr lang="ru-RU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852738"/>
            <a:ext cx="9144000" cy="3816350"/>
          </a:xfrm>
        </p:spPr>
        <p:txBody>
          <a:bodyPr>
            <a:normAutofit/>
          </a:bodyPr>
          <a:lstStyle/>
          <a:p>
            <a:pPr lvl="2" algn="just">
              <a:lnSpc>
                <a:spcPct val="80000"/>
              </a:lnSpc>
            </a:pPr>
            <a:r>
              <a:rPr lang="ru-RU" b="1" dirty="0" smtClean="0">
                <a:solidFill>
                  <a:srgbClr val="262626"/>
                </a:solidFill>
              </a:rPr>
              <a:t>ТЕМА №3 </a:t>
            </a: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Инженерные методы расчёта</a:t>
            </a:r>
          </a:p>
          <a:p>
            <a:pPr lvl="2" algn="just"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      переходных процессов в ЭЭС</a:t>
            </a:r>
          </a:p>
          <a:p>
            <a:pPr lvl="2" algn="just">
              <a:lnSpc>
                <a:spcPct val="80000"/>
              </a:lnSpc>
              <a:spcBef>
                <a:spcPct val="0"/>
              </a:spcBef>
            </a:pPr>
            <a:endParaRPr lang="ru-RU" sz="900" b="1" dirty="0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2400" b="1" dirty="0" smtClean="0">
                <a:solidFill>
                  <a:srgbClr val="262626"/>
                </a:solidFill>
              </a:rPr>
              <a:t>      ЛЕКЦИЯ </a:t>
            </a:r>
            <a:r>
              <a:rPr lang="ru-RU" sz="2400" b="1" smtClean="0">
                <a:solidFill>
                  <a:srgbClr val="262626"/>
                </a:solidFill>
              </a:rPr>
              <a:t>№ </a:t>
            </a:r>
            <a:r>
              <a:rPr lang="ru-RU" sz="2400" b="1" smtClean="0">
                <a:solidFill>
                  <a:srgbClr val="262626"/>
                </a:solidFill>
                <a:latin typeface="Arial" charset="0"/>
              </a:rPr>
              <a:t>8</a:t>
            </a:r>
            <a:r>
              <a:rPr lang="ru-RU" sz="2400" b="1" smtClean="0">
                <a:solidFill>
                  <a:srgbClr val="262626"/>
                </a:solidFill>
              </a:rPr>
              <a:t> </a:t>
            </a: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Расчёт токов КЗ в системах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            напряжением выше 1000 В</a:t>
            </a:r>
            <a:endParaRPr lang="en-US" sz="4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sz="1800" b="1" dirty="0" smtClean="0">
                <a:solidFill>
                  <a:srgbClr val="030349"/>
                </a:solidFill>
              </a:rPr>
              <a:t>        </a:t>
            </a:r>
            <a:r>
              <a:rPr lang="ru-RU" sz="1800" b="1" dirty="0" smtClean="0">
                <a:solidFill>
                  <a:schemeClr val="tx1"/>
                </a:solidFill>
              </a:rPr>
              <a:t>Учебные вопросы лекции: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ru-RU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1. Расчет токов КЗ аналитическим </a:t>
            </a:r>
          </a:p>
          <a:p>
            <a:pPr algn="l">
              <a:lnSpc>
                <a:spcPct val="80000"/>
              </a:lnSpc>
            </a:pP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методом.</a:t>
            </a:r>
          </a:p>
          <a:p>
            <a:pPr algn="l">
              <a:lnSpc>
                <a:spcPct val="80000"/>
              </a:lnSpc>
            </a:pP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2. Алгоритм приближенного метода </a:t>
            </a:r>
          </a:p>
          <a:p>
            <a:pPr algn="l">
              <a:lnSpc>
                <a:spcPct val="80000"/>
              </a:lnSpc>
            </a:pP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расчета тока начального режима КЗ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76" name="Заголовок 1"/>
          <p:cNvSpPr>
            <a:spLocks noGrp="1"/>
          </p:cNvSpPr>
          <p:nvPr>
            <p:ph type="title"/>
          </p:nvPr>
        </p:nvSpPr>
        <p:spPr>
          <a:xfrm>
            <a:off x="142875" y="115888"/>
            <a:ext cx="8858250" cy="2089150"/>
          </a:xfrm>
        </p:spPr>
        <p:txBody>
          <a:bodyPr anchor="t"/>
          <a:lstStyle/>
          <a:p>
            <a:pPr algn="l"/>
            <a:r>
              <a:rPr lang="ru-RU" sz="3200" b="1" smtClean="0">
                <a:solidFill>
                  <a:srgbClr val="336600"/>
                </a:solidFill>
              </a:rPr>
              <a:t>       Если результирующее сопротивление выражено в относительных единицах и отнесено к базисной мощности </a:t>
            </a:r>
            <a:r>
              <a:rPr lang="en-US" sz="3200" b="1" smtClean="0">
                <a:solidFill>
                  <a:srgbClr val="336600"/>
                </a:solidFill>
              </a:rPr>
              <a:t>S</a:t>
            </a:r>
            <a:r>
              <a:rPr lang="ru-RU" sz="3200" b="1" baseline="-25000" smtClean="0">
                <a:solidFill>
                  <a:srgbClr val="336600"/>
                </a:solidFill>
              </a:rPr>
              <a:t>б</a:t>
            </a:r>
            <a:r>
              <a:rPr lang="ru-RU" sz="3200" b="1" smtClean="0">
                <a:solidFill>
                  <a:srgbClr val="336600"/>
                </a:solidFill>
              </a:rPr>
              <a:t>, то, используя выражение для х</a:t>
            </a:r>
            <a:r>
              <a:rPr lang="ru-RU" sz="3200" b="1" baseline="-25000" smtClean="0">
                <a:solidFill>
                  <a:srgbClr val="336600"/>
                </a:solidFill>
              </a:rPr>
              <a:t>*б </a:t>
            </a:r>
            <a:r>
              <a:rPr lang="ru-RU" sz="3200" b="1" smtClean="0">
                <a:solidFill>
                  <a:srgbClr val="336600"/>
                </a:solidFill>
              </a:rPr>
              <a:t> и (5), получаем:</a:t>
            </a:r>
          </a:p>
        </p:txBody>
      </p:sp>
      <p:sp>
        <p:nvSpPr>
          <p:cNvPr id="2667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6678" name="Заголовок 1"/>
          <p:cNvSpPr txBox="1">
            <a:spLocks/>
          </p:cNvSpPr>
          <p:nvPr/>
        </p:nvSpPr>
        <p:spPr bwMode="auto">
          <a:xfrm>
            <a:off x="142875" y="5589588"/>
            <a:ext cx="88582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где </a:t>
            </a:r>
            <a:r>
              <a:rPr lang="en-US" sz="3200" b="1">
                <a:solidFill>
                  <a:srgbClr val="336600"/>
                </a:solidFill>
                <a:latin typeface="Calibri" pitchFamily="34" charset="0"/>
              </a:rPr>
              <a:t>I</a:t>
            </a:r>
            <a:r>
              <a:rPr lang="ru-RU" sz="3200" b="1" baseline="-25000">
                <a:solidFill>
                  <a:srgbClr val="336600"/>
                </a:solidFill>
                <a:latin typeface="Calibri" pitchFamily="34" charset="0"/>
              </a:rPr>
              <a:t>б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- базисный ток той ступени, где находится точка КЗ</a:t>
            </a:r>
          </a:p>
        </p:txBody>
      </p:sp>
      <p:sp>
        <p:nvSpPr>
          <p:cNvPr id="26679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6674" name="Object 50"/>
          <p:cNvGraphicFramePr>
            <a:graphicFrameLocks noChangeAspect="1"/>
          </p:cNvGraphicFramePr>
          <p:nvPr/>
        </p:nvGraphicFramePr>
        <p:xfrm>
          <a:off x="1187450" y="2276475"/>
          <a:ext cx="4471988" cy="1584325"/>
        </p:xfrm>
        <a:graphic>
          <a:graphicData uri="http://schemas.openxmlformats.org/presentationml/2006/ole">
            <p:oleObj spid="_x0000_s26674" name="Формула" r:id="rId3" imgW="1333500" imgH="469900" progId="Equation.3">
              <p:embed/>
            </p:oleObj>
          </a:graphicData>
        </a:graphic>
      </p:graphicFrame>
      <p:sp>
        <p:nvSpPr>
          <p:cNvPr id="2668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6675" name="Object 51"/>
          <p:cNvGraphicFramePr>
            <a:graphicFrameLocks noChangeAspect="1"/>
          </p:cNvGraphicFramePr>
          <p:nvPr/>
        </p:nvGraphicFramePr>
        <p:xfrm>
          <a:off x="1233488" y="3651250"/>
          <a:ext cx="3148012" cy="2055813"/>
        </p:xfrm>
        <a:graphic>
          <a:graphicData uri="http://schemas.openxmlformats.org/presentationml/2006/ole">
            <p:oleObj spid="_x0000_s26675" name="Формула" r:id="rId4" imgW="787320" imgH="507960" progId="Equation.3">
              <p:embed/>
            </p:oleObj>
          </a:graphicData>
        </a:graphic>
      </p:graphicFrame>
      <p:sp>
        <p:nvSpPr>
          <p:cNvPr id="10" name="Rectangle 2"/>
          <p:cNvSpPr txBox="1">
            <a:spLocks/>
          </p:cNvSpPr>
          <p:nvPr/>
        </p:nvSpPr>
        <p:spPr bwMode="auto">
          <a:xfrm>
            <a:off x="6673850" y="3573463"/>
            <a:ext cx="11255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(6)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84" name="Объект 2"/>
          <p:cNvSpPr>
            <a:spLocks noGrp="1"/>
          </p:cNvSpPr>
          <p:nvPr>
            <p:ph idx="1"/>
          </p:nvPr>
        </p:nvSpPr>
        <p:spPr>
          <a:xfrm>
            <a:off x="107950" y="188913"/>
            <a:ext cx="8856663" cy="446405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i="1" smtClean="0"/>
              <a:t>     </a:t>
            </a:r>
            <a:r>
              <a:rPr lang="ru-RU" b="1" smtClean="0">
                <a:solidFill>
                  <a:srgbClr val="336600"/>
                </a:solidFill>
              </a:rPr>
              <a:t>Поскольку каждая из величин  </a:t>
            </a:r>
            <a:r>
              <a:rPr lang="en-US" b="1" smtClean="0">
                <a:solidFill>
                  <a:srgbClr val="336600"/>
                </a:solidFill>
              </a:rPr>
              <a:t>I</a:t>
            </a:r>
            <a:r>
              <a:rPr lang="ru-RU" b="1" baseline="-25000" smtClean="0">
                <a:solidFill>
                  <a:srgbClr val="336600"/>
                </a:solidFill>
              </a:rPr>
              <a:t>б</a:t>
            </a:r>
            <a:r>
              <a:rPr lang="ru-RU" b="1" smtClean="0">
                <a:solidFill>
                  <a:srgbClr val="336600"/>
                </a:solidFill>
              </a:rPr>
              <a:t> и х</a:t>
            </a:r>
            <a:r>
              <a:rPr lang="ru-RU" b="1" baseline="-25000" smtClean="0">
                <a:solidFill>
                  <a:srgbClr val="336600"/>
                </a:solidFill>
              </a:rPr>
              <a:t>*б рез</a:t>
            </a:r>
            <a:r>
              <a:rPr lang="ru-RU" b="1" smtClean="0">
                <a:solidFill>
                  <a:srgbClr val="336600"/>
                </a:solidFill>
              </a:rPr>
              <a:t> пропорциональна базисной мощности </a:t>
            </a:r>
            <a:r>
              <a:rPr lang="en-US" b="1" smtClean="0">
                <a:solidFill>
                  <a:srgbClr val="336600"/>
                </a:solidFill>
              </a:rPr>
              <a:t>S</a:t>
            </a:r>
            <a:r>
              <a:rPr lang="ru-RU" b="1" baseline="-25000" smtClean="0">
                <a:solidFill>
                  <a:srgbClr val="336600"/>
                </a:solidFill>
              </a:rPr>
              <a:t>б</a:t>
            </a:r>
            <a:r>
              <a:rPr lang="ru-RU" b="1" smtClean="0">
                <a:solidFill>
                  <a:srgbClr val="336600"/>
                </a:solidFill>
              </a:rPr>
              <a:t>, то значение тока КЗ, определяемое отношением:</a:t>
            </a:r>
          </a:p>
          <a:p>
            <a:pPr marL="0" indent="0">
              <a:buFont typeface="Arial" charset="0"/>
              <a:buNone/>
            </a:pPr>
            <a:r>
              <a:rPr lang="ru-RU" b="1" i="1" smtClean="0">
                <a:solidFill>
                  <a:srgbClr val="336600"/>
                </a:solidFill>
              </a:rPr>
              <a:t>                           </a:t>
            </a:r>
            <a:r>
              <a:rPr lang="ru-RU" b="1" smtClean="0">
                <a:solidFill>
                  <a:srgbClr val="C00000"/>
                </a:solidFill>
              </a:rPr>
              <a:t>не зависит от произвольно 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C00000"/>
                </a:solidFill>
              </a:rPr>
              <a:t>                           выбранного значения базисной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C00000"/>
                </a:solidFill>
              </a:rPr>
              <a:t>                           мощности.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336600"/>
                </a:solidFill>
              </a:rPr>
              <a:t>     В соответствии с этим ток КЗ можно определять также по формуле:</a:t>
            </a:r>
          </a:p>
          <a:p>
            <a:pPr marL="0" indent="0">
              <a:buFont typeface="Arial" charset="0"/>
              <a:buNone/>
            </a:pPr>
            <a:r>
              <a:rPr lang="ru-RU" b="1" i="1" smtClean="0">
                <a:solidFill>
                  <a:srgbClr val="336600"/>
                </a:solidFill>
              </a:rPr>
              <a:t>                                              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sp>
        <p:nvSpPr>
          <p:cNvPr id="2878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78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78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788" name="Rectangle 9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782" name="Object 110"/>
          <p:cNvGraphicFramePr>
            <a:graphicFrameLocks noChangeAspect="1"/>
          </p:cNvGraphicFramePr>
          <p:nvPr/>
        </p:nvGraphicFramePr>
        <p:xfrm>
          <a:off x="611188" y="1773238"/>
          <a:ext cx="1584325" cy="1584325"/>
        </p:xfrm>
        <a:graphic>
          <a:graphicData uri="http://schemas.openxmlformats.org/presentationml/2006/ole">
            <p:oleObj spid="_x0000_s28782" name="Формула" r:id="rId3" imgW="520474" imgH="520474" progId="Equation.3">
              <p:embed/>
            </p:oleObj>
          </a:graphicData>
        </a:graphic>
      </p:graphicFrame>
      <p:sp>
        <p:nvSpPr>
          <p:cNvPr id="28789" name="Rectangle 9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783" name="Object 111"/>
          <p:cNvGraphicFramePr>
            <a:graphicFrameLocks noChangeAspect="1"/>
          </p:cNvGraphicFramePr>
          <p:nvPr/>
        </p:nvGraphicFramePr>
        <p:xfrm>
          <a:off x="468313" y="4508500"/>
          <a:ext cx="3700462" cy="2089150"/>
        </p:xfrm>
        <a:graphic>
          <a:graphicData uri="http://schemas.openxmlformats.org/presentationml/2006/ole">
            <p:oleObj spid="_x0000_s28783" name="Формула" r:id="rId4" imgW="748975" imgH="533169" progId="Equation.3">
              <p:embed/>
            </p:oleObj>
          </a:graphicData>
        </a:graphic>
      </p:graphicFrame>
      <p:sp>
        <p:nvSpPr>
          <p:cNvPr id="13" name="Rectangle 2"/>
          <p:cNvSpPr txBox="1">
            <a:spLocks/>
          </p:cNvSpPr>
          <p:nvPr/>
        </p:nvSpPr>
        <p:spPr bwMode="auto">
          <a:xfrm>
            <a:off x="6516688" y="5229225"/>
            <a:ext cx="11239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(7)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00" name="Заголовок 1"/>
          <p:cNvSpPr txBox="1">
            <a:spLocks/>
          </p:cNvSpPr>
          <p:nvPr/>
        </p:nvSpPr>
        <p:spPr bwMode="auto">
          <a:xfrm>
            <a:off x="142875" y="115888"/>
            <a:ext cx="88582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>
                <a:latin typeface="Calibri" pitchFamily="34" charset="0"/>
              </a:rPr>
              <a:t>     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При учете активных сопротивлений отдельных элементов расчетной схемы величина начального сверхпереходного тока соответственно определится из выражений:</a:t>
            </a:r>
          </a:p>
          <a:p>
            <a:pPr eaLnBrk="0" hangingPunct="0"/>
            <a:endParaRPr lang="ru-RU" sz="3200" b="1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980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80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80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804" name="Rectangle 8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9798" name="Object 102"/>
          <p:cNvGraphicFramePr>
            <a:graphicFrameLocks noChangeAspect="1"/>
          </p:cNvGraphicFramePr>
          <p:nvPr/>
        </p:nvGraphicFramePr>
        <p:xfrm>
          <a:off x="468313" y="2276475"/>
          <a:ext cx="3856037" cy="2016125"/>
        </p:xfrm>
        <a:graphic>
          <a:graphicData uri="http://schemas.openxmlformats.org/presentationml/2006/ole">
            <p:oleObj spid="_x0000_s29798" name="Формула" r:id="rId3" imgW="990600" imgH="647700" progId="Equation.3">
              <p:embed/>
            </p:oleObj>
          </a:graphicData>
        </a:graphic>
      </p:graphicFrame>
      <p:sp>
        <p:nvSpPr>
          <p:cNvPr id="29805" name="Rectangle 9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9799" name="Object 103"/>
          <p:cNvGraphicFramePr>
            <a:graphicFrameLocks noChangeAspect="1"/>
          </p:cNvGraphicFramePr>
          <p:nvPr/>
        </p:nvGraphicFramePr>
        <p:xfrm>
          <a:off x="827088" y="4437063"/>
          <a:ext cx="2925762" cy="1728787"/>
        </p:xfrm>
        <a:graphic>
          <a:graphicData uri="http://schemas.openxmlformats.org/presentationml/2006/ole">
            <p:oleObj spid="_x0000_s29799" name="Формула" r:id="rId4" imgW="761669" imgH="444307" progId="Equation.3">
              <p:embed/>
            </p:oleObj>
          </a:graphicData>
        </a:graphic>
      </p:graphicFrame>
      <p:sp>
        <p:nvSpPr>
          <p:cNvPr id="13" name="Rectangle 2"/>
          <p:cNvSpPr txBox="1">
            <a:spLocks/>
          </p:cNvSpPr>
          <p:nvPr/>
        </p:nvSpPr>
        <p:spPr bwMode="auto">
          <a:xfrm>
            <a:off x="5724525" y="2852738"/>
            <a:ext cx="11239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(8)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2"/>
          <p:cNvSpPr txBox="1">
            <a:spLocks/>
          </p:cNvSpPr>
          <p:nvPr/>
        </p:nvSpPr>
        <p:spPr bwMode="auto">
          <a:xfrm>
            <a:off x="5835650" y="5075238"/>
            <a:ext cx="11255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(9)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7" name="Заголовок 1"/>
          <p:cNvSpPr>
            <a:spLocks noGrp="1"/>
          </p:cNvSpPr>
          <p:nvPr>
            <p:ph type="title"/>
          </p:nvPr>
        </p:nvSpPr>
        <p:spPr>
          <a:xfrm>
            <a:off x="179388" y="476250"/>
            <a:ext cx="8785225" cy="1570038"/>
          </a:xfrm>
        </p:spPr>
        <p:txBody>
          <a:bodyPr anchor="t"/>
          <a:lstStyle/>
          <a:p>
            <a:pPr algn="l"/>
            <a:r>
              <a:rPr lang="ru-RU" sz="3200" b="1" smtClean="0">
                <a:solidFill>
                  <a:srgbClr val="000099"/>
                </a:solidFill>
              </a:rPr>
              <a:t>      </a:t>
            </a:r>
            <a:r>
              <a:rPr lang="ru-RU" sz="3200" b="1" smtClean="0">
                <a:solidFill>
                  <a:srgbClr val="336600"/>
                </a:solidFill>
              </a:rPr>
              <a:t>Апериодическая слагающая тока короткого замыкания для произвольного момента времени,  определяется по формуле: </a:t>
            </a:r>
          </a:p>
        </p:txBody>
      </p:sp>
      <p:sp>
        <p:nvSpPr>
          <p:cNvPr id="430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3016" name="Object 8"/>
          <p:cNvGraphicFramePr>
            <a:graphicFrameLocks noChangeAspect="1"/>
          </p:cNvGraphicFramePr>
          <p:nvPr/>
        </p:nvGraphicFramePr>
        <p:xfrm>
          <a:off x="1187450" y="2168525"/>
          <a:ext cx="5386388" cy="1512888"/>
        </p:xfrm>
        <a:graphic>
          <a:graphicData uri="http://schemas.openxmlformats.org/presentationml/2006/ole">
            <p:oleObj spid="_x0000_s43016" name="Формула" r:id="rId3" imgW="1841500" imgH="457200" progId="Equation.3">
              <p:embed/>
            </p:oleObj>
          </a:graphicData>
        </a:graphic>
      </p:graphicFrame>
      <p:sp>
        <p:nvSpPr>
          <p:cNvPr id="5" name="Rectangle 2"/>
          <p:cNvSpPr txBox="1">
            <a:spLocks/>
          </p:cNvSpPr>
          <p:nvPr/>
        </p:nvSpPr>
        <p:spPr bwMode="auto">
          <a:xfrm>
            <a:off x="7092950" y="2924175"/>
            <a:ext cx="11239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(10)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020" name="Заголовок 1"/>
          <p:cNvSpPr txBox="1">
            <a:spLocks/>
          </p:cNvSpPr>
          <p:nvPr/>
        </p:nvSpPr>
        <p:spPr bwMode="auto">
          <a:xfrm>
            <a:off x="174625" y="4149725"/>
            <a:ext cx="87852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где   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  <a:sym typeface="Symbol" pitchFamily="18" charset="2"/>
              </a:rPr>
              <a:t></a:t>
            </a:r>
            <a:r>
              <a:rPr lang="en-US" sz="3200" b="1" baseline="-25000">
                <a:solidFill>
                  <a:srgbClr val="336600"/>
                </a:solidFill>
                <a:latin typeface="Calibri" pitchFamily="34" charset="0"/>
              </a:rPr>
              <a:t>t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– коэффициент затухания </a:t>
            </a:r>
          </a:p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          апериодической слагающей, значение </a:t>
            </a:r>
          </a:p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          которого может быть определено по</a:t>
            </a:r>
          </a:p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          кривым рис.1: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ъект 2"/>
          <p:cNvSpPr>
            <a:spLocks noGrp="1"/>
          </p:cNvSpPr>
          <p:nvPr>
            <p:ph idx="1"/>
          </p:nvPr>
        </p:nvSpPr>
        <p:spPr>
          <a:xfrm>
            <a:off x="107950" y="5418138"/>
            <a:ext cx="8928100" cy="1439862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b="1" smtClean="0">
                <a:solidFill>
                  <a:srgbClr val="336600"/>
                </a:solidFill>
              </a:rPr>
              <a:t>Кривые изменения коэффициента затухания апериодической слагающей тока КЗ в зависимости от постоянной времени Т</a:t>
            </a:r>
            <a:r>
              <a:rPr lang="ru-RU" b="1" baseline="-25000" smtClean="0">
                <a:solidFill>
                  <a:srgbClr val="336600"/>
                </a:solidFill>
              </a:rPr>
              <a:t>а</a:t>
            </a:r>
            <a:endParaRPr lang="ru-RU" b="1" smtClean="0">
              <a:solidFill>
                <a:srgbClr val="336600"/>
              </a:solidFill>
            </a:endParaRPr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0"/>
            <a:ext cx="4429156" cy="5492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188913"/>
            <a:ext cx="8856663" cy="3024187"/>
          </a:xfrm>
        </p:spPr>
        <p:txBody>
          <a:bodyPr anchor="t"/>
          <a:lstStyle/>
          <a:p>
            <a:pPr algn="l">
              <a:defRPr/>
            </a:pPr>
            <a:r>
              <a:rPr lang="ru-RU" sz="3200" b="1" i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Ударный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ток короткого замыкания</a:t>
            </a:r>
            <a:r>
              <a:rPr lang="ru-RU" sz="3200" dirty="0"/>
              <a:t>, </a:t>
            </a:r>
            <a:r>
              <a:rPr lang="ru-RU" sz="3200" b="1" dirty="0">
                <a:solidFill>
                  <a:srgbClr val="336600"/>
                </a:solidFill>
              </a:rPr>
              <a:t>определяемый как максимальное мгновенное значение полного тока короткого замыкания, практически наступает с момента </a:t>
            </a:r>
            <a:r>
              <a:rPr lang="ru-RU" sz="3200" b="1" dirty="0" err="1" smtClean="0">
                <a:solidFill>
                  <a:srgbClr val="336600"/>
                </a:solidFill>
              </a:rPr>
              <a:t>возникно-вения</a:t>
            </a:r>
            <a:r>
              <a:rPr lang="ru-RU" sz="3200" b="1" dirty="0" smtClean="0">
                <a:solidFill>
                  <a:srgbClr val="336600"/>
                </a:solidFill>
              </a:rPr>
              <a:t> КЗ, </a:t>
            </a:r>
            <a:r>
              <a:rPr lang="ru-RU" sz="3200" b="1" dirty="0">
                <a:solidFill>
                  <a:srgbClr val="336600"/>
                </a:solidFill>
              </a:rPr>
              <a:t>и его величина находится по </a:t>
            </a:r>
            <a:r>
              <a:rPr lang="ru-RU" sz="3200" b="1" dirty="0" smtClean="0">
                <a:solidFill>
                  <a:srgbClr val="336600"/>
                </a:solidFill>
              </a:rPr>
              <a:t>выражению:</a:t>
            </a:r>
            <a:endParaRPr lang="ru-RU" sz="3200" b="1" dirty="0">
              <a:solidFill>
                <a:srgbClr val="336600"/>
              </a:solidFill>
            </a:endParaRPr>
          </a:p>
        </p:txBody>
      </p:sp>
      <p:sp>
        <p:nvSpPr>
          <p:cNvPr id="328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28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2833" name="Rectangle 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828" name="Object 60"/>
          <p:cNvGraphicFramePr>
            <a:graphicFrameLocks noChangeAspect="1"/>
          </p:cNvGraphicFramePr>
          <p:nvPr/>
        </p:nvGraphicFramePr>
        <p:xfrm>
          <a:off x="193675" y="3068638"/>
          <a:ext cx="8950325" cy="1069975"/>
        </p:xfrm>
        <a:graphic>
          <a:graphicData uri="http://schemas.openxmlformats.org/presentationml/2006/ole">
            <p:oleObj spid="_x0000_s32828" name="Формула" r:id="rId3" imgW="2070000" imgH="304560" progId="Equation.3">
              <p:embed/>
            </p:oleObj>
          </a:graphicData>
        </a:graphic>
      </p:graphicFrame>
      <p:sp>
        <p:nvSpPr>
          <p:cNvPr id="32834" name="Заголовок 1"/>
          <p:cNvSpPr txBox="1">
            <a:spLocks/>
          </p:cNvSpPr>
          <p:nvPr/>
        </p:nvSpPr>
        <p:spPr bwMode="auto">
          <a:xfrm>
            <a:off x="117475" y="4005263"/>
            <a:ext cx="885666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В качестве среднего значения ударного коэффициента принимают k</a:t>
            </a:r>
            <a:r>
              <a:rPr lang="ru-RU" sz="3200" b="1" baseline="-25000">
                <a:solidFill>
                  <a:srgbClr val="336600"/>
                </a:solidFill>
                <a:latin typeface="Calibri" pitchFamily="34" charset="0"/>
              </a:rPr>
              <a:t>у  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=1,8 (соответствует средней величине  Т</a:t>
            </a:r>
            <a:r>
              <a:rPr lang="ru-RU" sz="3200" b="1" baseline="-25000">
                <a:solidFill>
                  <a:srgbClr val="336600"/>
                </a:solidFill>
                <a:latin typeface="Calibri" pitchFamily="34" charset="0"/>
              </a:rPr>
              <a:t>а 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= 0,05с). При этом:</a:t>
            </a:r>
          </a:p>
        </p:txBody>
      </p:sp>
      <p:sp>
        <p:nvSpPr>
          <p:cNvPr id="32835" name="Rectangle 5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829" name="Object 61"/>
          <p:cNvGraphicFramePr>
            <a:graphicFrameLocks noChangeAspect="1"/>
          </p:cNvGraphicFramePr>
          <p:nvPr/>
        </p:nvGraphicFramePr>
        <p:xfrm>
          <a:off x="1331913" y="5589588"/>
          <a:ext cx="6480175" cy="1033462"/>
        </p:xfrm>
        <a:graphic>
          <a:graphicData uri="http://schemas.openxmlformats.org/presentationml/2006/ole">
            <p:oleObj spid="_x0000_s32829" name="Формула" r:id="rId4" imgW="1409088" imgH="266584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ъект 2"/>
          <p:cNvSpPr>
            <a:spLocks noGrp="1"/>
          </p:cNvSpPr>
          <p:nvPr>
            <p:ph idx="1"/>
          </p:nvPr>
        </p:nvSpPr>
        <p:spPr>
          <a:xfrm>
            <a:off x="179388" y="188913"/>
            <a:ext cx="8785225" cy="65532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336600"/>
                </a:solidFill>
              </a:rPr>
              <a:t>      При вычислении токов КЗ в удаленных точках сети, при КЗ за трансформаторами малой мощности или в протяженной кабельной сети, где заметно сказывается активное сопротивление элементов цепи КЗ, значение ударного коэффициента к</a:t>
            </a:r>
            <a:r>
              <a:rPr lang="ru-RU" b="1" baseline="-25000" smtClean="0">
                <a:solidFill>
                  <a:srgbClr val="336600"/>
                </a:solidFill>
              </a:rPr>
              <a:t>у</a:t>
            </a:r>
            <a:r>
              <a:rPr lang="ru-RU" b="1" smtClean="0">
                <a:solidFill>
                  <a:srgbClr val="336600"/>
                </a:solidFill>
              </a:rPr>
              <a:t> следует определять при помощи кривой для  </a:t>
            </a:r>
            <a:r>
              <a:rPr lang="en-US" b="1" smtClean="0">
                <a:solidFill>
                  <a:srgbClr val="336600"/>
                </a:solidFill>
              </a:rPr>
              <a:t>t</a:t>
            </a:r>
            <a:r>
              <a:rPr lang="ru-RU" b="1" smtClean="0">
                <a:solidFill>
                  <a:srgbClr val="336600"/>
                </a:solidFill>
              </a:rPr>
              <a:t> = 0,01 с, приведенной на рисунке, либо принимать в среднем k</a:t>
            </a:r>
            <a:r>
              <a:rPr lang="ru-RU" b="1" baseline="-25000" smtClean="0">
                <a:solidFill>
                  <a:srgbClr val="336600"/>
                </a:solidFill>
              </a:rPr>
              <a:t>у </a:t>
            </a:r>
            <a:r>
              <a:rPr lang="ru-RU" b="1" smtClean="0">
                <a:solidFill>
                  <a:srgbClr val="336600"/>
                </a:solidFill>
              </a:rPr>
              <a:t>=1,3. 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C00000"/>
                </a:solidFill>
              </a:rPr>
              <a:t>      Для значительно удаленных точек распределительной сети ударный коэффициент может быть приравнен единице.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22" name="Объект 2"/>
          <p:cNvSpPr>
            <a:spLocks noGrp="1"/>
          </p:cNvSpPr>
          <p:nvPr>
            <p:ph idx="1"/>
          </p:nvPr>
        </p:nvSpPr>
        <p:spPr>
          <a:xfrm>
            <a:off x="107950" y="115888"/>
            <a:ext cx="8928100" cy="3097212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  </a:t>
            </a:r>
            <a:r>
              <a:rPr lang="ru-RU" b="1" smtClean="0">
                <a:solidFill>
                  <a:srgbClr val="C00000"/>
                </a:solidFill>
              </a:rPr>
              <a:t>Полный ток КЗ </a:t>
            </a:r>
            <a:r>
              <a:rPr lang="ru-RU" b="1" smtClean="0">
                <a:solidFill>
                  <a:srgbClr val="336600"/>
                </a:solidFill>
              </a:rPr>
              <a:t>в течение переходного процесса </a:t>
            </a:r>
            <a:r>
              <a:rPr lang="ru-RU" b="1" smtClean="0">
                <a:solidFill>
                  <a:srgbClr val="C00000"/>
                </a:solidFill>
              </a:rPr>
              <a:t>является несинусоидальным </a:t>
            </a:r>
            <a:r>
              <a:rPr lang="ru-RU" b="1" smtClean="0">
                <a:solidFill>
                  <a:srgbClr val="336600"/>
                </a:solidFill>
              </a:rPr>
              <a:t>вследствие наличия апериодической слагающей. Поэтому его действующее значение для произвольного момента процесса КЗ определяют по выражению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sp>
        <p:nvSpPr>
          <p:cNvPr id="338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3824" name="Объект 2"/>
          <p:cNvSpPr txBox="1">
            <a:spLocks/>
          </p:cNvSpPr>
          <p:nvPr/>
        </p:nvSpPr>
        <p:spPr bwMode="auto">
          <a:xfrm>
            <a:off x="107950" y="4076700"/>
            <a:ext cx="8928100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где </a:t>
            </a:r>
            <a:r>
              <a:rPr lang="en-US" sz="3200" b="1">
                <a:latin typeface="Calibri" pitchFamily="34" charset="0"/>
              </a:rPr>
              <a:t>I</a:t>
            </a:r>
            <a:r>
              <a:rPr lang="ru-RU" sz="3200" b="1" baseline="-25000">
                <a:latin typeface="Calibri" pitchFamily="34" charset="0"/>
              </a:rPr>
              <a:t>п</a:t>
            </a:r>
            <a:r>
              <a:rPr lang="en-US" sz="3200" b="1" baseline="-25000">
                <a:latin typeface="Calibri" pitchFamily="34" charset="0"/>
              </a:rPr>
              <a:t>t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- действующее значение периодической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составляющей за рассматриваемый период;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</a:t>
            </a:r>
            <a:r>
              <a:rPr lang="en-US" sz="3200" b="1">
                <a:latin typeface="Calibri" pitchFamily="34" charset="0"/>
              </a:rPr>
              <a:t>I</a:t>
            </a:r>
            <a:r>
              <a:rPr lang="ru-RU" sz="3200" b="1" baseline="-25000">
                <a:latin typeface="Calibri" pitchFamily="34" charset="0"/>
              </a:rPr>
              <a:t>а</a:t>
            </a:r>
            <a:r>
              <a:rPr lang="en-US" sz="3200" b="1" baseline="-25000">
                <a:latin typeface="Calibri" pitchFamily="34" charset="0"/>
              </a:rPr>
              <a:t>t</a:t>
            </a:r>
            <a:r>
              <a:rPr lang="en-US" sz="3200" b="1">
                <a:solidFill>
                  <a:srgbClr val="336600"/>
                </a:solidFill>
                <a:latin typeface="Calibri" pitchFamily="34" charset="0"/>
              </a:rPr>
              <a:t> 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- среднее значение апериодической составляющей, принимаемое равным значению этой слагающей в середине данного периода.</a:t>
            </a:r>
          </a:p>
        </p:txBody>
      </p:sp>
      <p:sp>
        <p:nvSpPr>
          <p:cNvPr id="33825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821" name="Object 29"/>
          <p:cNvGraphicFramePr>
            <a:graphicFrameLocks noChangeAspect="1"/>
          </p:cNvGraphicFramePr>
          <p:nvPr/>
        </p:nvGraphicFramePr>
        <p:xfrm>
          <a:off x="1763713" y="3068638"/>
          <a:ext cx="4403725" cy="1081087"/>
        </p:xfrm>
        <a:graphic>
          <a:graphicData uri="http://schemas.openxmlformats.org/presentationml/2006/ole">
            <p:oleObj spid="_x0000_s33821" name="Формула" r:id="rId3" imgW="977476" imgH="291973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45" name="Объект 2"/>
          <p:cNvSpPr>
            <a:spLocks noGrp="1"/>
          </p:cNvSpPr>
          <p:nvPr>
            <p:ph idx="1"/>
          </p:nvPr>
        </p:nvSpPr>
        <p:spPr>
          <a:xfrm>
            <a:off x="107950" y="115888"/>
            <a:ext cx="8928100" cy="2017712"/>
          </a:xfrm>
        </p:spPr>
        <p:txBody>
          <a:bodyPr anchor="ctr"/>
          <a:lstStyle/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336600"/>
                </a:solidFill>
              </a:rPr>
              <a:t>      Наибольшее действующее значение полного тока КЗ имеет место в первый период процесса КЗ и оно определяется по формуле:</a:t>
            </a:r>
            <a:endParaRPr lang="ru-RU" b="1" smtClean="0">
              <a:solidFill>
                <a:srgbClr val="000099"/>
              </a:solidFill>
            </a:endParaRPr>
          </a:p>
        </p:txBody>
      </p:sp>
      <p:sp>
        <p:nvSpPr>
          <p:cNvPr id="348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484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4844" name="Object 28"/>
          <p:cNvGraphicFramePr>
            <a:graphicFrameLocks noChangeAspect="1"/>
          </p:cNvGraphicFramePr>
          <p:nvPr/>
        </p:nvGraphicFramePr>
        <p:xfrm>
          <a:off x="107950" y="2276475"/>
          <a:ext cx="8856663" cy="906463"/>
        </p:xfrm>
        <a:graphic>
          <a:graphicData uri="http://schemas.openxmlformats.org/presentationml/2006/ole">
            <p:oleObj spid="_x0000_s34844" name="Формула" r:id="rId3" imgW="3035300" imgH="342900" progId="Equation.3">
              <p:embed/>
            </p:oleObj>
          </a:graphicData>
        </a:graphic>
      </p:graphicFrame>
      <p:sp>
        <p:nvSpPr>
          <p:cNvPr id="34848" name="Объект 2"/>
          <p:cNvSpPr txBox="1">
            <a:spLocks/>
          </p:cNvSpPr>
          <p:nvPr/>
        </p:nvSpPr>
        <p:spPr bwMode="auto">
          <a:xfrm>
            <a:off x="107950" y="3716338"/>
            <a:ext cx="89281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При к</a:t>
            </a:r>
            <a:r>
              <a:rPr lang="ru-RU" sz="3200" b="1" baseline="-25000">
                <a:solidFill>
                  <a:srgbClr val="336600"/>
                </a:solidFill>
                <a:latin typeface="Calibri" pitchFamily="34" charset="0"/>
              </a:rPr>
              <a:t>у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= 1,8 имеем:</a:t>
            </a:r>
            <a:endParaRPr lang="ru-RU" sz="3200" b="1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34849" name="Прямоугольник 7"/>
          <p:cNvSpPr>
            <a:spLocks noChangeArrowheads="1"/>
          </p:cNvSpPr>
          <p:nvPr/>
        </p:nvSpPr>
        <p:spPr bwMode="auto">
          <a:xfrm>
            <a:off x="3203575" y="4365625"/>
            <a:ext cx="3024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1">
                <a:solidFill>
                  <a:srgbClr val="C00000"/>
                </a:solidFill>
              </a:rPr>
              <a:t>I</a:t>
            </a:r>
            <a:r>
              <a:rPr lang="ru-RU" sz="3200" b="1" i="1" baseline="-25000">
                <a:solidFill>
                  <a:srgbClr val="C00000"/>
                </a:solidFill>
              </a:rPr>
              <a:t>у </a:t>
            </a:r>
            <a:r>
              <a:rPr lang="ru-RU" sz="3200" b="1" i="1">
                <a:solidFill>
                  <a:srgbClr val="C00000"/>
                </a:solidFill>
              </a:rPr>
              <a:t>=1,52 </a:t>
            </a:r>
            <a:r>
              <a:rPr lang="en-US" sz="3200" b="1" i="1">
                <a:solidFill>
                  <a:srgbClr val="C00000"/>
                </a:solidFill>
              </a:rPr>
              <a:t>I</a:t>
            </a:r>
            <a:r>
              <a:rPr lang="en-US" sz="3200" b="1" i="1">
                <a:solidFill>
                  <a:srgbClr val="C00000"/>
                </a:solidFill>
                <a:sym typeface="Symbol" pitchFamily="18" charset="2"/>
              </a:rPr>
              <a:t></a:t>
            </a:r>
            <a:r>
              <a:rPr lang="ru-RU" sz="3200" b="1" i="1">
                <a:solidFill>
                  <a:srgbClr val="C00000"/>
                </a:solidFill>
              </a:rPr>
              <a:t>.</a:t>
            </a:r>
            <a:endParaRPr lang="ru-RU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07950" y="188913"/>
            <a:ext cx="8928100" cy="6553200"/>
          </a:xfrm>
        </p:spPr>
        <p:txBody>
          <a:bodyPr anchor="t"/>
          <a:lstStyle/>
          <a:p>
            <a:pPr algn="l">
              <a:defRPr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3200" b="1" dirty="0">
                <a:solidFill>
                  <a:srgbClr val="C00000"/>
                </a:solidFill>
              </a:rPr>
              <a:t>В зависимости от решаемых инженерных задач в установках напряжением выше 1000 В рассчитывают следующие токи КЗ: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     1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) 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       –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действующее значение </a:t>
            </a:r>
            <a:r>
              <a:rPr lang="ru-RU" sz="3200" b="1" dirty="0" err="1" smtClean="0">
                <a:solidFill>
                  <a:schemeClr val="accent3">
                    <a:lumMod val="75000"/>
                  </a:schemeClr>
                </a:solidFill>
              </a:rPr>
              <a:t>периодичес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-кой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составляющей сверхпереходного тока в начальном режиме КЗ;</a:t>
            </a:r>
            <a:b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     2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)  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              -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ударный ток и его действующее значение;</a:t>
            </a:r>
            <a:b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     3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)   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     -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действующее значение </a:t>
            </a:r>
            <a:r>
              <a:rPr lang="ru-RU" sz="3200" b="1" dirty="0" err="1" smtClean="0">
                <a:solidFill>
                  <a:schemeClr val="accent3">
                    <a:lumMod val="75000"/>
                  </a:schemeClr>
                </a:solidFill>
              </a:rPr>
              <a:t>периодичес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-кой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составляющей тока КЗ для произвольного момента времени;</a:t>
            </a:r>
            <a:b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     4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)   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      -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действующее значение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установив-</a:t>
            </a:r>
            <a:r>
              <a:rPr lang="ru-RU" sz="3200" b="1" dirty="0" err="1" smtClean="0">
                <a:solidFill>
                  <a:schemeClr val="accent3">
                    <a:lumMod val="75000"/>
                  </a:schemeClr>
                </a:solidFill>
              </a:rPr>
              <a:t>шегося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</a:rPr>
              <a:t>тока КЗ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  <a:t>. </a:t>
            </a:r>
            <a:br>
              <a:rPr lang="ru-RU" sz="3200" b="1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b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96963" y="1700213"/>
            <a:ext cx="812800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62050" y="3068638"/>
            <a:ext cx="149383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2213" y="4005263"/>
            <a:ext cx="717550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7925" y="5445125"/>
            <a:ext cx="746125" cy="82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/>
          </p:cNvSpPr>
          <p:nvPr>
            <p:ph type="body" sz="half" idx="2"/>
          </p:nvPr>
        </p:nvSpPr>
        <p:spPr>
          <a:xfrm>
            <a:off x="0" y="22225"/>
            <a:ext cx="9144000" cy="4486275"/>
          </a:xfrm>
        </p:spPr>
        <p:txBody>
          <a:bodyPr anchor="ctr"/>
          <a:lstStyle/>
          <a:p>
            <a:pPr marL="0" indent="0">
              <a:buFont typeface="Arial" charset="0"/>
              <a:buNone/>
              <a:defRPr/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     На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предыдущих лекциях было показано, что начальное максимальное значение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периодичес-кой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составляющей тока трехфазного КЗ 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      на выводах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генератора определяется по начальному максимальному значению сверхпереходной э.д.с. 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        и 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сверхпереходному индуктивному сопротивлению генератора </a:t>
            </a:r>
          </a:p>
        </p:txBody>
      </p:sp>
      <p:sp>
        <p:nvSpPr>
          <p:cNvPr id="3796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7963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796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7957" name="Object 69"/>
          <p:cNvGraphicFramePr>
            <a:graphicFrameLocks noChangeAspect="1"/>
          </p:cNvGraphicFramePr>
          <p:nvPr/>
        </p:nvGraphicFramePr>
        <p:xfrm>
          <a:off x="7092950" y="1412875"/>
          <a:ext cx="847725" cy="792163"/>
        </p:xfrm>
        <a:graphic>
          <a:graphicData uri="http://schemas.openxmlformats.org/presentationml/2006/ole">
            <p:oleObj spid="_x0000_s37957" name="Формула" r:id="rId3" imgW="241300" imgH="228600" progId="Equation.3">
              <p:embed/>
            </p:oleObj>
          </a:graphicData>
        </a:graphic>
      </p:graphicFrame>
      <p:sp>
        <p:nvSpPr>
          <p:cNvPr id="3796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7958" name="Object 70"/>
          <p:cNvGraphicFramePr>
            <a:graphicFrameLocks noChangeAspect="1"/>
          </p:cNvGraphicFramePr>
          <p:nvPr/>
        </p:nvGraphicFramePr>
        <p:xfrm>
          <a:off x="971550" y="2897188"/>
          <a:ext cx="950913" cy="835025"/>
        </p:xfrm>
        <a:graphic>
          <a:graphicData uri="http://schemas.openxmlformats.org/presentationml/2006/ole">
            <p:oleObj spid="_x0000_s37958" name="Формула" r:id="rId4" imgW="266584" imgH="228501" progId="Equation.3">
              <p:embed/>
            </p:oleObj>
          </a:graphicData>
        </a:graphic>
      </p:graphicFrame>
      <p:sp>
        <p:nvSpPr>
          <p:cNvPr id="379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7959" name="Object 71"/>
          <p:cNvGraphicFramePr>
            <a:graphicFrameLocks noChangeAspect="1"/>
          </p:cNvGraphicFramePr>
          <p:nvPr/>
        </p:nvGraphicFramePr>
        <p:xfrm>
          <a:off x="5076825" y="3429000"/>
          <a:ext cx="647700" cy="615950"/>
        </p:xfrm>
        <a:graphic>
          <a:graphicData uri="http://schemas.openxmlformats.org/presentationml/2006/ole">
            <p:oleObj spid="_x0000_s37959" name="Формула" r:id="rId5" imgW="190335" imgH="177646" progId="Equation.3">
              <p:embed/>
            </p:oleObj>
          </a:graphicData>
        </a:graphic>
      </p:graphicFrame>
      <p:sp>
        <p:nvSpPr>
          <p:cNvPr id="37967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7960" name="Object 72"/>
          <p:cNvGraphicFramePr>
            <a:graphicFrameLocks noChangeAspect="1"/>
          </p:cNvGraphicFramePr>
          <p:nvPr/>
        </p:nvGraphicFramePr>
        <p:xfrm>
          <a:off x="2339975" y="4292600"/>
          <a:ext cx="3767138" cy="1766888"/>
        </p:xfrm>
        <a:graphic>
          <a:graphicData uri="http://schemas.openxmlformats.org/presentationml/2006/ole">
            <p:oleObj spid="_x0000_s37960" name="Формула" r:id="rId6" imgW="685502" imgH="406224" progId="Equation.3">
              <p:embed/>
            </p:oleObj>
          </a:graphicData>
        </a:graphic>
      </p:graphicFrame>
      <p:sp>
        <p:nvSpPr>
          <p:cNvPr id="16" name="Rectangle 2"/>
          <p:cNvSpPr txBox="1">
            <a:spLocks/>
          </p:cNvSpPr>
          <p:nvPr/>
        </p:nvSpPr>
        <p:spPr bwMode="auto">
          <a:xfrm>
            <a:off x="6875463" y="4797425"/>
            <a:ext cx="112553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(1)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07950" y="188913"/>
            <a:ext cx="8928100" cy="2160587"/>
          </a:xfrm>
        </p:spPr>
        <p:txBody>
          <a:bodyPr anchor="t"/>
          <a:lstStyle/>
          <a:p>
            <a:pPr algn="l">
              <a:defRPr/>
            </a:pPr>
            <a:r>
              <a:rPr lang="ru-RU" sz="3200" dirty="0" smtClean="0"/>
              <a:t>     </a:t>
            </a:r>
            <a:r>
              <a:rPr lang="ru-RU" sz="3200" b="1" dirty="0">
                <a:solidFill>
                  <a:srgbClr val="336600"/>
                </a:solidFill>
              </a:rPr>
              <a:t>Пренебрегая затуханием периодической составляющей тока за первый период после возникновения КЗ, можно определить ее действующее значение за этот </a:t>
            </a:r>
            <a:r>
              <a:rPr lang="ru-RU" sz="3200" b="1" dirty="0" smtClean="0">
                <a:solidFill>
                  <a:srgbClr val="336600"/>
                </a:solidFill>
              </a:rPr>
              <a:t>период</a:t>
            </a:r>
            <a:r>
              <a:rPr lang="ru-RU" sz="3200" b="1" dirty="0" smtClean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3893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32" name="Rectangle 1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33" name="Rectangle 1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34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35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8936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" name="Rectangle 2"/>
          <p:cNvSpPr txBox="1">
            <a:spLocks/>
          </p:cNvSpPr>
          <p:nvPr/>
        </p:nvSpPr>
        <p:spPr bwMode="auto">
          <a:xfrm>
            <a:off x="107950" y="3860800"/>
            <a:ext cx="89281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(индекс </a:t>
            </a:r>
            <a:r>
              <a:rPr lang="ru-RU" sz="3200" b="1" dirty="0">
                <a:solidFill>
                  <a:srgbClr val="336600"/>
                </a:solidFill>
              </a:rPr>
              <a:t>(0),указывающий на </a:t>
            </a:r>
            <a:r>
              <a:rPr lang="ru-RU" sz="3200" b="1" dirty="0" smtClean="0">
                <a:solidFill>
                  <a:srgbClr val="336600"/>
                </a:solidFill>
              </a:rPr>
              <a:t>начальное </a:t>
            </a:r>
            <a:r>
              <a:rPr lang="ru-RU" sz="3200" b="1" dirty="0" err="1" smtClean="0">
                <a:solidFill>
                  <a:srgbClr val="336600"/>
                </a:solidFill>
              </a:rPr>
              <a:t>значе-ние</a:t>
            </a:r>
            <a:r>
              <a:rPr lang="ru-RU" sz="3200" b="1" dirty="0" smtClean="0">
                <a:solidFill>
                  <a:srgbClr val="336600"/>
                </a:solidFill>
              </a:rPr>
              <a:t> </a:t>
            </a:r>
            <a:r>
              <a:rPr lang="ru-RU" sz="3200" b="1" dirty="0">
                <a:solidFill>
                  <a:srgbClr val="336600"/>
                </a:solidFill>
              </a:rPr>
              <a:t>величины, с целью простоты опускаем</a:t>
            </a:r>
            <a:r>
              <a:rPr lang="ru-RU" sz="3200" b="1" dirty="0" smtClean="0">
                <a:solidFill>
                  <a:srgbClr val="336600"/>
                </a:solidFill>
              </a:rPr>
              <a:t>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8929" name="Object 17"/>
          <p:cNvGraphicFramePr>
            <a:graphicFrameLocks noChangeAspect="1"/>
          </p:cNvGraphicFramePr>
          <p:nvPr/>
        </p:nvGraphicFramePr>
        <p:xfrm>
          <a:off x="250825" y="2276475"/>
          <a:ext cx="6745288" cy="1439863"/>
        </p:xfrm>
        <a:graphic>
          <a:graphicData uri="http://schemas.openxmlformats.org/presentationml/2006/ole">
            <p:oleObj spid="_x0000_s38929" name="Формула" r:id="rId3" imgW="1511300" imgH="406400" progId="Equation.3">
              <p:embed/>
            </p:oleObj>
          </a:graphicData>
        </a:graphic>
      </p:graphicFrame>
      <p:sp>
        <p:nvSpPr>
          <p:cNvPr id="14" name="Rectangle 2"/>
          <p:cNvSpPr txBox="1">
            <a:spLocks/>
          </p:cNvSpPr>
          <p:nvPr/>
        </p:nvSpPr>
        <p:spPr bwMode="auto">
          <a:xfrm>
            <a:off x="7164388" y="2781300"/>
            <a:ext cx="11239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(2)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 anchor="t"/>
          <a:lstStyle/>
          <a:p>
            <a:pPr>
              <a:defRPr/>
            </a:pPr>
            <a:r>
              <a:rPr lang="ru-RU" sz="3200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36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54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107950" y="115888"/>
            <a:ext cx="892810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      При </a:t>
            </a:r>
            <a:r>
              <a:rPr lang="ru-RU" sz="3200" b="1" dirty="0">
                <a:solidFill>
                  <a:srgbClr val="336600"/>
                </a:solidFill>
              </a:rPr>
              <a:t>наличии в расчетной схеме одного генератора выражение (1) можно </a:t>
            </a:r>
            <a:r>
              <a:rPr lang="ru-RU" sz="3200" b="1" dirty="0" err="1" smtClean="0">
                <a:solidFill>
                  <a:srgbClr val="336600"/>
                </a:solidFill>
              </a:rPr>
              <a:t>распростра</a:t>
            </a:r>
            <a:r>
              <a:rPr lang="ru-RU" sz="3200" b="1" dirty="0" smtClean="0">
                <a:solidFill>
                  <a:srgbClr val="336600"/>
                </a:solidFill>
              </a:rPr>
              <a:t>-нить </a:t>
            </a:r>
            <a:r>
              <a:rPr lang="ru-RU" sz="3200" b="1" dirty="0">
                <a:solidFill>
                  <a:srgbClr val="336600"/>
                </a:solidFill>
              </a:rPr>
              <a:t>на случай трехфазного КЗ во внешней цепи этого генератора </a:t>
            </a:r>
            <a:r>
              <a:rPr lang="ru-RU" sz="3200" b="1" dirty="0" smtClean="0">
                <a:solidFill>
                  <a:srgbClr val="336600"/>
                </a:solidFill>
              </a:rPr>
              <a:t>с </a:t>
            </a:r>
            <a:r>
              <a:rPr lang="ru-RU" sz="3200" b="1" dirty="0">
                <a:solidFill>
                  <a:srgbClr val="336600"/>
                </a:solidFill>
              </a:rPr>
              <a:t>реактивностью </a:t>
            </a:r>
            <a:r>
              <a:rPr lang="ru-RU" sz="3200" b="1" dirty="0" err="1">
                <a:solidFill>
                  <a:srgbClr val="336600"/>
                </a:solidFill>
              </a:rPr>
              <a:t>х</a:t>
            </a:r>
            <a:r>
              <a:rPr lang="ru-RU" sz="3200" b="1" baseline="-25000" dirty="0" err="1">
                <a:solidFill>
                  <a:srgbClr val="336600"/>
                </a:solidFill>
              </a:rPr>
              <a:t>вн</a:t>
            </a:r>
            <a:r>
              <a:rPr lang="ru-RU" sz="3200" b="1" baseline="-25000" dirty="0">
                <a:solidFill>
                  <a:srgbClr val="336600"/>
                </a:solidFill>
              </a:rPr>
              <a:t> </a:t>
            </a:r>
            <a:r>
              <a:rPr lang="ru-RU" sz="3200" b="1" i="1" dirty="0">
                <a:solidFill>
                  <a:srgbClr val="336600"/>
                </a:solidFill>
              </a:rPr>
              <a:t>,</a:t>
            </a:r>
            <a:r>
              <a:rPr lang="ru-RU" sz="3200" b="1" dirty="0">
                <a:solidFill>
                  <a:srgbClr val="336600"/>
                </a:solidFill>
              </a:rPr>
              <a:t> </a:t>
            </a:r>
            <a:r>
              <a:rPr lang="ru-RU" sz="3200" b="1" dirty="0" err="1" smtClean="0">
                <a:solidFill>
                  <a:srgbClr val="336600"/>
                </a:solidFill>
              </a:rPr>
              <a:t>подста</a:t>
            </a:r>
            <a:r>
              <a:rPr lang="ru-RU" sz="3200" b="1" dirty="0" smtClean="0">
                <a:solidFill>
                  <a:srgbClr val="336600"/>
                </a:solidFill>
              </a:rPr>
              <a:t>-вив </a:t>
            </a:r>
            <a:r>
              <a:rPr lang="ru-RU" sz="3200" b="1" dirty="0">
                <a:solidFill>
                  <a:srgbClr val="336600"/>
                </a:solidFill>
              </a:rPr>
              <a:t>в знаменатель результирующее </a:t>
            </a:r>
            <a:r>
              <a:rPr lang="ru-RU" sz="3200" b="1" dirty="0" err="1" smtClean="0">
                <a:solidFill>
                  <a:srgbClr val="336600"/>
                </a:solidFill>
              </a:rPr>
              <a:t>сопротив-ление</a:t>
            </a:r>
            <a:r>
              <a:rPr lang="ru-RU" sz="3200" b="1" dirty="0" smtClean="0">
                <a:solidFill>
                  <a:srgbClr val="336600"/>
                </a:solidFill>
              </a:rPr>
              <a:t> </a:t>
            </a:r>
            <a:r>
              <a:rPr lang="ru-RU" sz="3200" b="1" dirty="0">
                <a:solidFill>
                  <a:srgbClr val="336600"/>
                </a:solidFill>
              </a:rPr>
              <a:t>короткозамкнутой цепи </a:t>
            </a:r>
            <a:r>
              <a:rPr lang="ru-RU" sz="3200" b="1" dirty="0" err="1">
                <a:solidFill>
                  <a:srgbClr val="336600"/>
                </a:solidFill>
              </a:rPr>
              <a:t>х</a:t>
            </a:r>
            <a:r>
              <a:rPr lang="ru-RU" sz="3200" b="1" baseline="-25000" dirty="0" err="1">
                <a:solidFill>
                  <a:srgbClr val="336600"/>
                </a:solidFill>
              </a:rPr>
              <a:t>рез</a:t>
            </a:r>
            <a:r>
              <a:rPr lang="ru-RU" sz="3200" b="1" dirty="0">
                <a:solidFill>
                  <a:srgbClr val="336600"/>
                </a:solidFill>
              </a:rPr>
              <a:t>:</a:t>
            </a:r>
          </a:p>
          <a:p>
            <a:pPr algn="l">
              <a:defRPr/>
            </a:pP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5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9952" name="Object 16"/>
          <p:cNvGraphicFramePr>
            <a:graphicFrameLocks noChangeAspect="1"/>
          </p:cNvGraphicFramePr>
          <p:nvPr/>
        </p:nvGraphicFramePr>
        <p:xfrm>
          <a:off x="1547813" y="3213100"/>
          <a:ext cx="5873750" cy="1657350"/>
        </p:xfrm>
        <a:graphic>
          <a:graphicData uri="http://schemas.openxmlformats.org/presentationml/2006/ole">
            <p:oleObj spid="_x0000_s39952" name="Формула" r:id="rId3" imgW="1256755" imgH="444307" progId="Equation.3">
              <p:embed/>
            </p:oleObj>
          </a:graphicData>
        </a:graphic>
      </p:graphicFrame>
      <p:sp>
        <p:nvSpPr>
          <p:cNvPr id="8" name="Rectangle 2"/>
          <p:cNvSpPr txBox="1">
            <a:spLocks/>
          </p:cNvSpPr>
          <p:nvPr/>
        </p:nvSpPr>
        <p:spPr bwMode="auto">
          <a:xfrm>
            <a:off x="123825" y="4724400"/>
            <a:ext cx="8929688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      При </a:t>
            </a:r>
            <a:r>
              <a:rPr lang="ru-RU" sz="3200" b="1" dirty="0">
                <a:solidFill>
                  <a:srgbClr val="336600"/>
                </a:solidFill>
              </a:rPr>
              <a:t>наличии </a:t>
            </a:r>
            <a:r>
              <a:rPr lang="ru-RU" sz="3200" b="1" dirty="0" smtClean="0">
                <a:solidFill>
                  <a:srgbClr val="336600"/>
                </a:solidFill>
              </a:rPr>
              <a:t>нескольких </a:t>
            </a:r>
            <a:r>
              <a:rPr lang="ru-RU" sz="3200" b="1" dirty="0">
                <a:solidFill>
                  <a:srgbClr val="336600"/>
                </a:solidFill>
              </a:rPr>
              <a:t>генерирующих источников </a:t>
            </a:r>
            <a:r>
              <a:rPr lang="ru-RU" sz="3200" b="1" dirty="0" smtClean="0">
                <a:solidFill>
                  <a:srgbClr val="336600"/>
                </a:solidFill>
              </a:rPr>
              <a:t>рассчитывают </a:t>
            </a:r>
            <a:r>
              <a:rPr lang="ru-RU" sz="3200" b="1" dirty="0">
                <a:solidFill>
                  <a:srgbClr val="336600"/>
                </a:solidFill>
              </a:rPr>
              <a:t>значение </a:t>
            </a:r>
            <a:r>
              <a:rPr lang="ru-RU" sz="3200" b="1" dirty="0" err="1" smtClean="0">
                <a:solidFill>
                  <a:srgbClr val="336600"/>
                </a:solidFill>
              </a:rPr>
              <a:t>результи-рующей</a:t>
            </a:r>
            <a:r>
              <a:rPr lang="ru-RU" sz="3200" b="1" dirty="0" smtClean="0">
                <a:solidFill>
                  <a:srgbClr val="336600"/>
                </a:solidFill>
              </a:rPr>
              <a:t> </a:t>
            </a:r>
            <a:r>
              <a:rPr lang="ru-RU" sz="3200" b="1" dirty="0">
                <a:solidFill>
                  <a:srgbClr val="336600"/>
                </a:solidFill>
              </a:rPr>
              <a:t>реактивности </a:t>
            </a:r>
            <a:r>
              <a:rPr lang="ru-RU" sz="3200" b="1" i="1" dirty="0" err="1">
                <a:solidFill>
                  <a:srgbClr val="336600"/>
                </a:solidFill>
              </a:rPr>
              <a:t>х</a:t>
            </a:r>
            <a:r>
              <a:rPr lang="ru-RU" sz="3200" b="1" baseline="-25000" dirty="0" err="1">
                <a:solidFill>
                  <a:srgbClr val="336600"/>
                </a:solidFill>
              </a:rPr>
              <a:t>рез</a:t>
            </a:r>
            <a:r>
              <a:rPr lang="ru-RU" sz="3200" b="1" dirty="0">
                <a:solidFill>
                  <a:srgbClr val="336600"/>
                </a:solidFill>
              </a:rPr>
              <a:t> по отношению к </a:t>
            </a:r>
            <a:r>
              <a:rPr lang="ru-RU" sz="3200" b="1" dirty="0" smtClean="0">
                <a:solidFill>
                  <a:srgbClr val="336600"/>
                </a:solidFill>
              </a:rPr>
              <a:t>рассматриваемой </a:t>
            </a:r>
            <a:r>
              <a:rPr lang="ru-RU" sz="3200" b="1" dirty="0">
                <a:solidFill>
                  <a:srgbClr val="336600"/>
                </a:solidFill>
              </a:rPr>
              <a:t>точке КЗ.</a:t>
            </a:r>
          </a:p>
          <a:p>
            <a:pPr algn="l"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7524750" y="3789363"/>
            <a:ext cx="11239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(3)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107950" y="1366838"/>
            <a:ext cx="8928100" cy="5014912"/>
          </a:xfrm>
        </p:spPr>
        <p:txBody>
          <a:bodyPr/>
          <a:lstStyle/>
          <a:p>
            <a:pPr algn="l"/>
            <a:r>
              <a:rPr lang="ru-RU" sz="3200" b="1" smtClean="0">
                <a:solidFill>
                  <a:srgbClr val="000099"/>
                </a:solidFill>
              </a:rPr>
              <a:t>      Метод основан на допущении, что различия в значениях сверхпереходных э.д.с. источников, входящих в расчетную схему, отсутствуют и что эти э.д.с. могут быть приравнены напряжениям предшествующего режима генераторов, в качестве которых принимают номинальные напряжения. </a:t>
            </a:r>
            <a:endParaRPr lang="ru-RU" sz="3200" b="1" smtClean="0">
              <a:solidFill>
                <a:srgbClr val="C00000"/>
              </a:solidFill>
            </a:endParaRPr>
          </a:p>
        </p:txBody>
      </p:sp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0179" name="Заголовок 1"/>
          <p:cNvSpPr txBox="1">
            <a:spLocks/>
          </p:cNvSpPr>
          <p:nvPr/>
        </p:nvSpPr>
        <p:spPr bwMode="auto">
          <a:xfrm>
            <a:off x="128588" y="549275"/>
            <a:ext cx="89074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На практике ограничиваются упрощенным методом расчета начального значения тока КЗ.</a:t>
            </a:r>
            <a:endParaRPr lang="ru-RU" sz="3200">
              <a:solidFill>
                <a:srgbClr val="C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950" y="404813"/>
            <a:ext cx="8928100" cy="2519362"/>
          </a:xfrm>
        </p:spPr>
        <p:txBody>
          <a:bodyPr anchor="t"/>
          <a:lstStyle/>
          <a:p>
            <a:pPr algn="l">
              <a:defRPr/>
            </a:pPr>
            <a:r>
              <a:rPr lang="ru-RU" sz="3200" b="1" dirty="0" smtClean="0">
                <a:solidFill>
                  <a:srgbClr val="000099"/>
                </a:solidFill>
              </a:rPr>
              <a:t>     </a:t>
            </a:r>
            <a:r>
              <a:rPr lang="ru-RU" sz="3200" b="1" dirty="0" smtClean="0">
                <a:solidFill>
                  <a:srgbClr val="336600"/>
                </a:solidFill>
              </a:rPr>
              <a:t>Так </a:t>
            </a:r>
            <a:r>
              <a:rPr lang="ru-RU" sz="3200" b="1" dirty="0">
                <a:solidFill>
                  <a:srgbClr val="336600"/>
                </a:solidFill>
              </a:rPr>
              <a:t>как при составлении эквивалентных схем замещения вместо номинальных напряжений всех элементов принимаются средние </a:t>
            </a:r>
            <a:r>
              <a:rPr lang="ru-RU" sz="3200" b="1" dirty="0" err="1" smtClean="0">
                <a:solidFill>
                  <a:srgbClr val="336600"/>
                </a:solidFill>
              </a:rPr>
              <a:t>номи-нальные</a:t>
            </a:r>
            <a:r>
              <a:rPr lang="ru-RU" sz="3200" b="1" dirty="0" smtClean="0">
                <a:solidFill>
                  <a:srgbClr val="336600"/>
                </a:solidFill>
              </a:rPr>
              <a:t> </a:t>
            </a:r>
            <a:r>
              <a:rPr lang="ru-RU" sz="3200" b="1" dirty="0">
                <a:solidFill>
                  <a:srgbClr val="336600"/>
                </a:solidFill>
              </a:rPr>
              <a:t>напряжения для данной </a:t>
            </a:r>
            <a:r>
              <a:rPr lang="ru-RU" sz="3200" b="1" dirty="0" smtClean="0">
                <a:solidFill>
                  <a:srgbClr val="336600"/>
                </a:solidFill>
              </a:rPr>
              <a:t>ступени, </a:t>
            </a:r>
            <a:r>
              <a:rPr lang="ru-RU" sz="3200" b="1" dirty="0">
                <a:solidFill>
                  <a:srgbClr val="336600"/>
                </a:solidFill>
              </a:rPr>
              <a:t>то </a:t>
            </a:r>
            <a:r>
              <a:rPr lang="ru-RU" sz="3200" b="1" dirty="0" smtClean="0">
                <a:solidFill>
                  <a:srgbClr val="336600"/>
                </a:solidFill>
              </a:rPr>
              <a:t>получаем:</a:t>
            </a:r>
            <a:endParaRPr lang="ru-RU" sz="3200" b="1" dirty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7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73" name="Object 13"/>
          <p:cNvGraphicFramePr>
            <a:graphicFrameLocks noChangeAspect="1"/>
          </p:cNvGraphicFramePr>
          <p:nvPr/>
        </p:nvGraphicFramePr>
        <p:xfrm>
          <a:off x="2771775" y="2752725"/>
          <a:ext cx="2806700" cy="1582738"/>
        </p:xfrm>
        <a:graphic>
          <a:graphicData uri="http://schemas.openxmlformats.org/presentationml/2006/ole">
            <p:oleObj spid="_x0000_s40973" name="Формула" r:id="rId3" imgW="672808" imgH="444307" progId="Equation.3">
              <p:embed/>
            </p:oleObj>
          </a:graphicData>
        </a:graphic>
      </p:graphicFrame>
      <p:sp>
        <p:nvSpPr>
          <p:cNvPr id="5" name="Rectangle 2"/>
          <p:cNvSpPr txBox="1">
            <a:spLocks/>
          </p:cNvSpPr>
          <p:nvPr/>
        </p:nvSpPr>
        <p:spPr bwMode="auto">
          <a:xfrm>
            <a:off x="6227763" y="3284538"/>
            <a:ext cx="112553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(4)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07950" y="4508500"/>
            <a:ext cx="89281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      </a:t>
            </a:r>
            <a:r>
              <a:rPr lang="ru-RU" sz="3200" b="1" dirty="0" smtClean="0">
                <a:solidFill>
                  <a:srgbClr val="C00000"/>
                </a:solidFill>
              </a:rPr>
              <a:t>Точность </a:t>
            </a:r>
            <a:r>
              <a:rPr lang="ru-RU" sz="3200" b="1" dirty="0">
                <a:solidFill>
                  <a:srgbClr val="C00000"/>
                </a:solidFill>
              </a:rPr>
              <a:t>получаемых при этом результатов расчета оказывается достаточной для решения большинства практических задач.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45" name="Заголовок 1"/>
          <p:cNvSpPr>
            <a:spLocks noGrp="1"/>
          </p:cNvSpPr>
          <p:nvPr>
            <p:ph type="title"/>
          </p:nvPr>
        </p:nvSpPr>
        <p:spPr>
          <a:xfrm>
            <a:off x="12700" y="115888"/>
            <a:ext cx="9036050" cy="1368425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Алгоритм приближенного метода расчета тока начального режима КЗ</a:t>
            </a:r>
          </a:p>
        </p:txBody>
      </p:sp>
      <p:sp>
        <p:nvSpPr>
          <p:cNvPr id="256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47" name="Заголовок 1"/>
          <p:cNvSpPr txBox="1">
            <a:spLocks/>
          </p:cNvSpPr>
          <p:nvPr/>
        </p:nvSpPr>
        <p:spPr bwMode="auto">
          <a:xfrm>
            <a:off x="46038" y="1268413"/>
            <a:ext cx="903763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После того как схема замещения для сверхпереходного режима приведена к результирующему сопротивлению относительно точки КЗ, действующее значение периодической составляющей тока КЗ за первый период или так называемый начальный сверхпереходный ток КЗ определяется по закону Ома:</a:t>
            </a:r>
          </a:p>
          <a:p>
            <a:pPr algn="ctr" eaLnBrk="0" hangingPunct="0"/>
            <a:endParaRPr lang="ru-RU" sz="3200">
              <a:latin typeface="Calibri" pitchFamily="34" charset="0"/>
            </a:endParaRPr>
          </a:p>
        </p:txBody>
      </p:sp>
      <p:sp>
        <p:nvSpPr>
          <p:cNvPr id="25648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644" name="Object 44"/>
          <p:cNvGraphicFramePr>
            <a:graphicFrameLocks noChangeAspect="1"/>
          </p:cNvGraphicFramePr>
          <p:nvPr/>
        </p:nvGraphicFramePr>
        <p:xfrm>
          <a:off x="2051050" y="4689475"/>
          <a:ext cx="4860925" cy="1908175"/>
        </p:xfrm>
        <a:graphic>
          <a:graphicData uri="http://schemas.openxmlformats.org/presentationml/2006/ole">
            <p:oleObj spid="_x0000_s25644" name="Формула" r:id="rId3" imgW="1231366" imgH="609336" progId="Equation.3">
              <p:embed/>
            </p:oleObj>
          </a:graphicData>
        </a:graphic>
      </p:graphicFrame>
      <p:sp>
        <p:nvSpPr>
          <p:cNvPr id="8" name="Rectangle 2"/>
          <p:cNvSpPr txBox="1">
            <a:spLocks/>
          </p:cNvSpPr>
          <p:nvPr/>
        </p:nvSpPr>
        <p:spPr bwMode="auto">
          <a:xfrm>
            <a:off x="7235825" y="5373688"/>
            <a:ext cx="11255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336600"/>
                </a:solidFill>
              </a:rPr>
              <a:t>(5)</a:t>
            </a:r>
            <a:endParaRPr lang="ru-RU" sz="3200" b="1" dirty="0" smtClean="0">
              <a:solidFill>
                <a:srgbClr val="33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5" name="Заголовок 1"/>
          <p:cNvSpPr txBox="1">
            <a:spLocks/>
          </p:cNvSpPr>
          <p:nvPr/>
        </p:nvSpPr>
        <p:spPr bwMode="auto">
          <a:xfrm>
            <a:off x="128588" y="203200"/>
            <a:ext cx="8907462" cy="639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В выражении (5) </a:t>
            </a:r>
          </a:p>
          <a:p>
            <a:pPr eaLnBrk="0" hangingPunct="0"/>
            <a:r>
              <a:rPr lang="en-US" sz="3200" b="1">
                <a:solidFill>
                  <a:srgbClr val="336600"/>
                </a:solidFill>
                <a:latin typeface="Calibri" pitchFamily="34" charset="0"/>
              </a:rPr>
              <a:t>U</a:t>
            </a:r>
            <a:r>
              <a:rPr lang="ru-RU" sz="3200" b="1" baseline="-25000">
                <a:solidFill>
                  <a:srgbClr val="336600"/>
                </a:solidFill>
                <a:latin typeface="Calibri" pitchFamily="34" charset="0"/>
              </a:rPr>
              <a:t>ср.б</a:t>
            </a:r>
            <a:r>
              <a:rPr lang="ru-RU" sz="3200" b="1" i="1">
                <a:solidFill>
                  <a:srgbClr val="336600"/>
                </a:solidFill>
                <a:latin typeface="Calibri" pitchFamily="34" charset="0"/>
              </a:rPr>
              <a:t> </a:t>
            </a:r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– среднее номинальное напряжение   </a:t>
            </a:r>
          </a:p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  базисной ступени, то есть ступени, где</a:t>
            </a:r>
          </a:p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  находится точка КЗ;</a:t>
            </a:r>
          </a:p>
          <a:p>
            <a:pPr algn="ctr"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- результирующее сопротивление схемы </a:t>
            </a:r>
          </a:p>
          <a:p>
            <a:pPr algn="ctr"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(относительно рассматриваемой точки КЗ),</a:t>
            </a:r>
          </a:p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  приведенное к базисной ступени </a:t>
            </a:r>
          </a:p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        напряжения и выраженное в Омах.</a:t>
            </a:r>
          </a:p>
          <a:p>
            <a:pPr eaLnBrk="0" hangingPunct="0"/>
            <a:r>
              <a:rPr lang="ru-RU" sz="3200" b="1">
                <a:solidFill>
                  <a:srgbClr val="336600"/>
                </a:solidFill>
                <a:latin typeface="Calibri" pitchFamily="34" charset="0"/>
              </a:rPr>
              <a:t> </a:t>
            </a:r>
            <a:endParaRPr lang="ru-RU" sz="3200">
              <a:solidFill>
                <a:srgbClr val="336600"/>
              </a:solidFill>
              <a:latin typeface="Calibri" pitchFamily="34" charset="0"/>
            </a:endParaRPr>
          </a:p>
        </p:txBody>
      </p:sp>
      <p:sp>
        <p:nvSpPr>
          <p:cNvPr id="4199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994" name="Object 10"/>
          <p:cNvGraphicFramePr>
            <a:graphicFrameLocks noChangeAspect="1"/>
          </p:cNvGraphicFramePr>
          <p:nvPr/>
        </p:nvGraphicFramePr>
        <p:xfrm>
          <a:off x="101600" y="2708275"/>
          <a:ext cx="887413" cy="1011238"/>
        </p:xfrm>
        <a:graphic>
          <a:graphicData uri="http://schemas.openxmlformats.org/presentationml/2006/ole">
            <p:oleObj spid="_x0000_s41994" name="Формула" r:id="rId3" imgW="266469" imgH="304536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1187</TotalTime>
  <Words>792</Words>
  <Application>Microsoft Office PowerPoint</Application>
  <PresentationFormat>Экран (4:3)</PresentationFormat>
  <Paragraphs>70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Формула</vt:lpstr>
      <vt:lpstr>КУРС ЛЕКЦИЙ по учебной дисциплине  «Переходные процессы в  электроэнергетических системах»</vt:lpstr>
      <vt:lpstr>      В зависимости от решаемых инженерных задач в установках напряжением выше 1000 В рассчитывают следующие токи КЗ:       1)          – действующее значение периодичес-кой составляющей сверхпереходного тока в начальном режиме КЗ;       2)                  - ударный ток и его действующее значение;       3)          - действующее значение периодичес-кой составляющей тока КЗ для произвольного момента времени;       4)           - действующее значение установив-шегося тока КЗ.          </vt:lpstr>
      <vt:lpstr>Слайд 3</vt:lpstr>
      <vt:lpstr>     Пренебрегая затуханием периодической составляющей тока за первый период после возникновения КЗ, можно определить ее действующее значение за этот период.</vt:lpstr>
      <vt:lpstr> </vt:lpstr>
      <vt:lpstr>      Метод основан на допущении, что различия в значениях сверхпереходных э.д.с. источников, входящих в расчетную схему, отсутствуют и что эти э.д.с. могут быть приравнены напряжениям предшествующего режима генераторов, в качестве которых принимают номинальные напряжения. </vt:lpstr>
      <vt:lpstr>     Так как при составлении эквивалентных схем замещения вместо номинальных напряжений всех элементов принимаются средние номи-нальные напряжения для данной ступени, то получаем:</vt:lpstr>
      <vt:lpstr>Алгоритм приближенного метода расчета тока начального режима КЗ</vt:lpstr>
      <vt:lpstr>Слайд 9</vt:lpstr>
      <vt:lpstr>       Если результирующее сопротивление выражено в относительных единицах и отнесено к базисной мощности Sб, то, используя выражение для х*б  и (5), получаем:</vt:lpstr>
      <vt:lpstr>Слайд 11</vt:lpstr>
      <vt:lpstr>Слайд 12</vt:lpstr>
      <vt:lpstr>      Апериодическая слагающая тока короткого замыкания для произвольного момента времени,  определяется по формуле: </vt:lpstr>
      <vt:lpstr>Слайд 14</vt:lpstr>
      <vt:lpstr>           Ударный ток короткого замыкания, определяемый как максимальное мгновенное значение полного тока короткого замыкания, практически наступает с момента возникно-вения КЗ, и его величина находится по выражению: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162</cp:revision>
  <dcterms:created xsi:type="dcterms:W3CDTF">2012-09-03T06:45:03Z</dcterms:created>
  <dcterms:modified xsi:type="dcterms:W3CDTF">2022-05-14T08:12:18Z</dcterms:modified>
</cp:coreProperties>
</file>